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499" r:id="rId3"/>
    <p:sldId id="599" r:id="rId5"/>
    <p:sldId id="836" r:id="rId6"/>
    <p:sldId id="837" r:id="rId7"/>
    <p:sldId id="834" r:id="rId8"/>
    <p:sldId id="835" r:id="rId9"/>
    <p:sldId id="832" r:id="rId10"/>
    <p:sldId id="833" r:id="rId11"/>
    <p:sldId id="830" r:id="rId12"/>
    <p:sldId id="831" r:id="rId13"/>
    <p:sldId id="828" r:id="rId14"/>
    <p:sldId id="829" r:id="rId15"/>
    <p:sldId id="826" r:id="rId16"/>
    <p:sldId id="827" r:id="rId17"/>
    <p:sldId id="822" r:id="rId18"/>
    <p:sldId id="823" r:id="rId19"/>
    <p:sldId id="710" r:id="rId20"/>
    <p:sldId id="711" r:id="rId21"/>
    <p:sldId id="708" r:id="rId22"/>
    <p:sldId id="709" r:id="rId23"/>
    <p:sldId id="706" r:id="rId24"/>
    <p:sldId id="707" r:id="rId25"/>
    <p:sldId id="704" r:id="rId26"/>
    <p:sldId id="705" r:id="rId27"/>
    <p:sldId id="702" r:id="rId28"/>
    <p:sldId id="703" r:id="rId29"/>
    <p:sldId id="701" r:id="rId30"/>
    <p:sldId id="600" r:id="rId31"/>
    <p:sldId id="601" r:id="rId32"/>
    <p:sldId id="602" r:id="rId33"/>
    <p:sldId id="603" r:id="rId34"/>
    <p:sldId id="604" r:id="rId35"/>
    <p:sldId id="605" r:id="rId36"/>
    <p:sldId id="606" r:id="rId37"/>
    <p:sldId id="607" r:id="rId38"/>
    <p:sldId id="608" r:id="rId39"/>
    <p:sldId id="609" r:id="rId40"/>
    <p:sldId id="610" r:id="rId41"/>
    <p:sldId id="611" r:id="rId42"/>
    <p:sldId id="612" r:id="rId43"/>
    <p:sldId id="613" r:id="rId44"/>
    <p:sldId id="614" r:id="rId45"/>
    <p:sldId id="615" r:id="rId46"/>
    <p:sldId id="616" r:id="rId47"/>
    <p:sldId id="617" r:id="rId48"/>
    <p:sldId id="618" r:id="rId49"/>
    <p:sldId id="619" r:id="rId50"/>
    <p:sldId id="620" r:id="rId51"/>
    <p:sldId id="621" r:id="rId52"/>
    <p:sldId id="622" r:id="rId53"/>
    <p:sldId id="623" r:id="rId54"/>
    <p:sldId id="624" r:id="rId55"/>
    <p:sldId id="625" r:id="rId56"/>
    <p:sldId id="626" r:id="rId57"/>
    <p:sldId id="627" r:id="rId58"/>
    <p:sldId id="628" r:id="rId59"/>
    <p:sldId id="629" r:id="rId60"/>
    <p:sldId id="630" r:id="rId61"/>
    <p:sldId id="631" r:id="rId62"/>
    <p:sldId id="632" r:id="rId63"/>
    <p:sldId id="633" r:id="rId64"/>
    <p:sldId id="634" r:id="rId65"/>
    <p:sldId id="635" r:id="rId66"/>
    <p:sldId id="636" r:id="rId67"/>
    <p:sldId id="637" r:id="rId68"/>
    <p:sldId id="638" r:id="rId69"/>
    <p:sldId id="639" r:id="rId70"/>
    <p:sldId id="640" r:id="rId71"/>
    <p:sldId id="500" r:id="rId72"/>
    <p:sldId id="512" r:id="rId73"/>
    <p:sldId id="510" r:id="rId74"/>
    <p:sldId id="508" r:id="rId75"/>
    <p:sldId id="506" r:id="rId76"/>
    <p:sldId id="504" r:id="rId77"/>
    <p:sldId id="502" r:id="rId78"/>
    <p:sldId id="476" r:id="rId79"/>
    <p:sldId id="498" r:id="rId80"/>
    <p:sldId id="496" r:id="rId81"/>
    <p:sldId id="494" r:id="rId82"/>
    <p:sldId id="492" r:id="rId83"/>
    <p:sldId id="490" r:id="rId84"/>
    <p:sldId id="488" r:id="rId85"/>
    <p:sldId id="486" r:id="rId86"/>
    <p:sldId id="484" r:id="rId87"/>
    <p:sldId id="482" r:id="rId88"/>
    <p:sldId id="480" r:id="rId89"/>
    <p:sldId id="478" r:id="rId90"/>
    <p:sldId id="412" r:id="rId91"/>
    <p:sldId id="474" r:id="rId92"/>
    <p:sldId id="426" r:id="rId93"/>
    <p:sldId id="424" r:id="rId94"/>
    <p:sldId id="422" r:id="rId95"/>
    <p:sldId id="420" r:id="rId96"/>
    <p:sldId id="418" r:id="rId97"/>
    <p:sldId id="416" r:id="rId98"/>
    <p:sldId id="414" r:id="rId99"/>
    <p:sldId id="406" r:id="rId100"/>
    <p:sldId id="363" r:id="rId101"/>
    <p:sldId id="403" r:id="rId102"/>
    <p:sldId id="279" r:id="rId103"/>
    <p:sldId id="361" r:id="rId104"/>
    <p:sldId id="359" r:id="rId105"/>
    <p:sldId id="357" r:id="rId106"/>
    <p:sldId id="355" r:id="rId107"/>
    <p:sldId id="353" r:id="rId108"/>
    <p:sldId id="351" r:id="rId109"/>
    <p:sldId id="349" r:id="rId110"/>
    <p:sldId id="325" r:id="rId111"/>
    <p:sldId id="305" r:id="rId112"/>
    <p:sldId id="304" r:id="rId113"/>
    <p:sldId id="303" r:id="rId114"/>
    <p:sldId id="302" r:id="rId115"/>
    <p:sldId id="285" r:id="rId116"/>
    <p:sldId id="280" r:id="rId117"/>
    <p:sldId id="281" r:id="rId118"/>
    <p:sldId id="282" r:id="rId119"/>
    <p:sldId id="283" r:id="rId120"/>
    <p:sldId id="284" r:id="rId121"/>
    <p:sldId id="269" r:id="rId122"/>
    <p:sldId id="270" r:id="rId123"/>
    <p:sldId id="261" r:id="rId124"/>
    <p:sldId id="268" r:id="rId125"/>
    <p:sldId id="267" r:id="rId126"/>
    <p:sldId id="262" r:id="rId127"/>
    <p:sldId id="260" r:id="rId128"/>
    <p:sldId id="259" r:id="rId129"/>
    <p:sldId id="258" r:id="rId130"/>
    <p:sldId id="257" r:id="rId13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6.xml"/><Relationship Id="rId98" Type="http://schemas.openxmlformats.org/officeDocument/2006/relationships/slide" Target="slides/slide95.xml"/><Relationship Id="rId97" Type="http://schemas.openxmlformats.org/officeDocument/2006/relationships/slide" Target="slides/slide94.xml"/><Relationship Id="rId96" Type="http://schemas.openxmlformats.org/officeDocument/2006/relationships/slide" Target="slides/slide93.xml"/><Relationship Id="rId95" Type="http://schemas.openxmlformats.org/officeDocument/2006/relationships/slide" Target="slides/slide92.xml"/><Relationship Id="rId94" Type="http://schemas.openxmlformats.org/officeDocument/2006/relationships/slide" Target="slides/slide91.xml"/><Relationship Id="rId93" Type="http://schemas.openxmlformats.org/officeDocument/2006/relationships/slide" Target="slides/slide90.xml"/><Relationship Id="rId92" Type="http://schemas.openxmlformats.org/officeDocument/2006/relationships/slide" Target="slides/slide89.xml"/><Relationship Id="rId91" Type="http://schemas.openxmlformats.org/officeDocument/2006/relationships/slide" Target="slides/slide88.xml"/><Relationship Id="rId90" Type="http://schemas.openxmlformats.org/officeDocument/2006/relationships/slide" Target="slides/slide87.xml"/><Relationship Id="rId9" Type="http://schemas.openxmlformats.org/officeDocument/2006/relationships/slide" Target="slides/slide6.xml"/><Relationship Id="rId89" Type="http://schemas.openxmlformats.org/officeDocument/2006/relationships/slide" Target="slides/slide86.xml"/><Relationship Id="rId88" Type="http://schemas.openxmlformats.org/officeDocument/2006/relationships/slide" Target="slides/slide85.xml"/><Relationship Id="rId87" Type="http://schemas.openxmlformats.org/officeDocument/2006/relationships/slide" Target="slides/slide84.xml"/><Relationship Id="rId86" Type="http://schemas.openxmlformats.org/officeDocument/2006/relationships/slide" Target="slides/slide83.xml"/><Relationship Id="rId85" Type="http://schemas.openxmlformats.org/officeDocument/2006/relationships/slide" Target="slides/slide82.xml"/><Relationship Id="rId84" Type="http://schemas.openxmlformats.org/officeDocument/2006/relationships/slide" Target="slides/slide81.xml"/><Relationship Id="rId83" Type="http://schemas.openxmlformats.org/officeDocument/2006/relationships/slide" Target="slides/slide80.xml"/><Relationship Id="rId82" Type="http://schemas.openxmlformats.org/officeDocument/2006/relationships/slide" Target="slides/slide79.xml"/><Relationship Id="rId81" Type="http://schemas.openxmlformats.org/officeDocument/2006/relationships/slide" Target="slides/slide78.xml"/><Relationship Id="rId80" Type="http://schemas.openxmlformats.org/officeDocument/2006/relationships/slide" Target="slides/slide77.xml"/><Relationship Id="rId8" Type="http://schemas.openxmlformats.org/officeDocument/2006/relationships/slide" Target="slides/slide5.xml"/><Relationship Id="rId79" Type="http://schemas.openxmlformats.org/officeDocument/2006/relationships/slide" Target="slides/slide76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4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4" Type="http://schemas.openxmlformats.org/officeDocument/2006/relationships/tableStyles" Target="tableStyles.xml"/><Relationship Id="rId133" Type="http://schemas.openxmlformats.org/officeDocument/2006/relationships/viewProps" Target="viewProps.xml"/><Relationship Id="rId132" Type="http://schemas.openxmlformats.org/officeDocument/2006/relationships/presProps" Target="presProps.xml"/><Relationship Id="rId131" Type="http://schemas.openxmlformats.org/officeDocument/2006/relationships/slide" Target="slides/slide128.xml"/><Relationship Id="rId130" Type="http://schemas.openxmlformats.org/officeDocument/2006/relationships/slide" Target="slides/slide127.xml"/><Relationship Id="rId13" Type="http://schemas.openxmlformats.org/officeDocument/2006/relationships/slide" Target="slides/slide10.xml"/><Relationship Id="rId129" Type="http://schemas.openxmlformats.org/officeDocument/2006/relationships/slide" Target="slides/slide126.xml"/><Relationship Id="rId128" Type="http://schemas.openxmlformats.org/officeDocument/2006/relationships/slide" Target="slides/slide125.xml"/><Relationship Id="rId127" Type="http://schemas.openxmlformats.org/officeDocument/2006/relationships/slide" Target="slides/slide124.xml"/><Relationship Id="rId126" Type="http://schemas.openxmlformats.org/officeDocument/2006/relationships/slide" Target="slides/slide123.xml"/><Relationship Id="rId125" Type="http://schemas.openxmlformats.org/officeDocument/2006/relationships/slide" Target="slides/slide122.xml"/><Relationship Id="rId124" Type="http://schemas.openxmlformats.org/officeDocument/2006/relationships/slide" Target="slides/slide121.xml"/><Relationship Id="rId123" Type="http://schemas.openxmlformats.org/officeDocument/2006/relationships/slide" Target="slides/slide120.xml"/><Relationship Id="rId122" Type="http://schemas.openxmlformats.org/officeDocument/2006/relationships/slide" Target="slides/slide119.xml"/><Relationship Id="rId121" Type="http://schemas.openxmlformats.org/officeDocument/2006/relationships/slide" Target="slides/slide118.xml"/><Relationship Id="rId120" Type="http://schemas.openxmlformats.org/officeDocument/2006/relationships/slide" Target="slides/slide117.xml"/><Relationship Id="rId12" Type="http://schemas.openxmlformats.org/officeDocument/2006/relationships/slide" Target="slides/slide9.xml"/><Relationship Id="rId119" Type="http://schemas.openxmlformats.org/officeDocument/2006/relationships/slide" Target="slides/slide116.xml"/><Relationship Id="rId118" Type="http://schemas.openxmlformats.org/officeDocument/2006/relationships/slide" Target="slides/slide115.xml"/><Relationship Id="rId117" Type="http://schemas.openxmlformats.org/officeDocument/2006/relationships/slide" Target="slides/slide114.xml"/><Relationship Id="rId116" Type="http://schemas.openxmlformats.org/officeDocument/2006/relationships/slide" Target="slides/slide113.xml"/><Relationship Id="rId115" Type="http://schemas.openxmlformats.org/officeDocument/2006/relationships/slide" Target="slides/slide112.xml"/><Relationship Id="rId114" Type="http://schemas.openxmlformats.org/officeDocument/2006/relationships/slide" Target="slides/slide111.xml"/><Relationship Id="rId113" Type="http://schemas.openxmlformats.org/officeDocument/2006/relationships/slide" Target="slides/slide110.xml"/><Relationship Id="rId112" Type="http://schemas.openxmlformats.org/officeDocument/2006/relationships/slide" Target="slides/slide109.xml"/><Relationship Id="rId111" Type="http://schemas.openxmlformats.org/officeDocument/2006/relationships/slide" Target="slides/slide108.xml"/><Relationship Id="rId110" Type="http://schemas.openxmlformats.org/officeDocument/2006/relationships/slide" Target="slides/slide107.xml"/><Relationship Id="rId11" Type="http://schemas.openxmlformats.org/officeDocument/2006/relationships/slide" Target="slides/slide8.xml"/><Relationship Id="rId109" Type="http://schemas.openxmlformats.org/officeDocument/2006/relationships/slide" Target="slides/slide106.xml"/><Relationship Id="rId108" Type="http://schemas.openxmlformats.org/officeDocument/2006/relationships/slide" Target="slides/slide105.xml"/><Relationship Id="rId107" Type="http://schemas.openxmlformats.org/officeDocument/2006/relationships/slide" Target="slides/slide104.xml"/><Relationship Id="rId106" Type="http://schemas.openxmlformats.org/officeDocument/2006/relationships/slide" Target="slides/slide103.xml"/><Relationship Id="rId105" Type="http://schemas.openxmlformats.org/officeDocument/2006/relationships/slide" Target="slides/slide102.xml"/><Relationship Id="rId104" Type="http://schemas.openxmlformats.org/officeDocument/2006/relationships/slide" Target="slides/slide101.xml"/><Relationship Id="rId103" Type="http://schemas.openxmlformats.org/officeDocument/2006/relationships/slide" Target="slides/slide100.xml"/><Relationship Id="rId102" Type="http://schemas.openxmlformats.org/officeDocument/2006/relationships/slide" Target="slides/slide99.xml"/><Relationship Id="rId101" Type="http://schemas.openxmlformats.org/officeDocument/2006/relationships/slide" Target="slides/slide98.xml"/><Relationship Id="rId100" Type="http://schemas.openxmlformats.org/officeDocument/2006/relationships/slide" Target="slides/slide97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0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2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3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4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5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6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7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8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0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2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3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4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5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6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7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8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0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2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3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4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5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6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7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8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Python</a:t>
            </a:r>
            <a:r>
              <a:rPr lang="zh-CN" altLang="en-US"/>
              <a:t>使用</a:t>
            </a:r>
            <a:r>
              <a:rPr lang="en-US" altLang="zh-CN"/>
              <a:t>Pandas</a:t>
            </a:r>
            <a:r>
              <a:rPr lang="zh-CN" altLang="en-US"/>
              <a:t>实现数据分析，编程练习</a:t>
            </a:r>
            <a:r>
              <a:rPr lang="en-US" altLang="zh-CN"/>
              <a:t>100</a:t>
            </a:r>
            <a:r>
              <a:rPr lang="zh-CN" altLang="en-US"/>
              <a:t>例，第</a:t>
            </a:r>
            <a:r>
              <a:rPr lang="en-US" altLang="zh-CN"/>
              <a:t>5</a:t>
            </a:r>
            <a:r>
              <a:rPr lang="zh-CN" altLang="en-US"/>
              <a:t>集</a:t>
            </a:r>
            <a:endParaRPr lang="zh-CN" altLang="en-US"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115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2128520" y="4437380"/>
            <a:ext cx="4297680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两只股票数据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同时涨的信号百分比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：两只股票数据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日期拼接两个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38200" y="2626995"/>
            <a:ext cx="23164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按日期拼接两个</a:t>
            </a:r>
            <a:endParaRPr lang="zh-CN" altLang="en-US" sz="2400"/>
          </a:p>
          <a:p>
            <a:r>
              <a:rPr lang="en-US" altLang="zh-CN" sz="2400"/>
              <a:t>DataFrame</a:t>
            </a:r>
            <a:endParaRPr lang="en-US" altLang="zh-CN" sz="240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30550" y="2626995"/>
            <a:ext cx="8648700" cy="2793365"/>
          </a:xfrm>
          <a:prstGeom prst="rect">
            <a:avLst/>
          </a:prstGeom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029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删除不需要的数据列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1912620"/>
            <a:ext cx="3225165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某互联网公司股票数据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格式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、加载到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、删除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High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Low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两列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、打印结果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2615" y="1912620"/>
            <a:ext cx="6191250" cy="4295775"/>
          </a:xfrm>
          <a:prstGeom prst="rect">
            <a:avLst/>
          </a:prstGeom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028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设置日期列为索引列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1912620"/>
            <a:ext cx="3225165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某互联网公司股票数据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格式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、加载到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、设置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为索引列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、打印结果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2615" y="1912620"/>
            <a:ext cx="6191250" cy="4295775"/>
          </a:xfrm>
          <a:prstGeom prst="rect">
            <a:avLst/>
          </a:prstGeom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027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筛选出部分数据列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1912620"/>
            <a:ext cx="3225165" cy="3830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某互联网公司股票数据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格式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、加载到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、只筛选出如下数据列的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df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- Date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- Open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- Close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- Volume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2615" y="1912620"/>
            <a:ext cx="6191250" cy="4295775"/>
          </a:xfrm>
          <a:prstGeom prst="rect">
            <a:avLst/>
          </a:prstGeom>
        </p:spPr>
      </p:pic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026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找出收盘价最低的数据行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1912620"/>
            <a:ext cx="3225165" cy="29997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某互联网公司股票数据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格式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、加载到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、找出收盘价最低的索引</a:t>
            </a:r>
            <a:endParaRPr lang="zh-CN" altLang="en-US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、根据索引找出数据行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、打印结果数据行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2615" y="1912620"/>
            <a:ext cx="6191250" cy="4295775"/>
          </a:xfrm>
          <a:prstGeom prst="rect">
            <a:avLst/>
          </a:prstGeom>
        </p:spPr>
      </p:pic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025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计算每年的平均收盘价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1912620"/>
            <a:ext cx="3225165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某互联网公司股票数据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格式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、加载到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、给数据添加列：年份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、计算每年的平均收盘价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2615" y="1912620"/>
            <a:ext cx="6191250" cy="4295775"/>
          </a:xfrm>
          <a:prstGeom prst="rect">
            <a:avLst/>
          </a:prstGeom>
        </p:spPr>
      </p:pic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024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给数据添加月份和年份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1912620"/>
            <a:ext cx="3225165" cy="29997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某互联网公司股票数据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格式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、加载到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、给数据添加列：月份</a:t>
            </a:r>
            <a:endParaRPr lang="zh-CN" altLang="en-US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、给数据添加列：年份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、打印结果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2615" y="1912620"/>
            <a:ext cx="6191250" cy="4295775"/>
          </a:xfrm>
          <a:prstGeom prst="rect">
            <a:avLst/>
          </a:prstGeom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023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：更改索引列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为普通数据列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1912620"/>
            <a:ext cx="3225165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某互联网公司股票数据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格式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、以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index col == 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加载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、把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列变成普通列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2615" y="1912620"/>
            <a:ext cx="6191250" cy="4295775"/>
          </a:xfrm>
          <a:prstGeom prst="rect">
            <a:avLst/>
          </a:prstGeom>
        </p:spPr>
      </p:pic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022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查看基本信息和数据统计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1912620"/>
            <a:ext cx="3225165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某互联网公司股票数据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格式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、加载到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、查看数据的基本信息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、查看基本数据统计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2615" y="1912620"/>
            <a:ext cx="6191250" cy="4295775"/>
          </a:xfrm>
          <a:prstGeom prst="rect">
            <a:avLst/>
          </a:prstGeom>
        </p:spPr>
      </p:pic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021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：加载股票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文件到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df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18210" y="1912620"/>
            <a:ext cx="342836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右侧是某互联网公司股票数据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格式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Pandas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加载到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df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进行打印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45965" y="1912620"/>
            <a:ext cx="6191250" cy="4295775"/>
          </a:xfrm>
          <a:prstGeom prst="rect">
            <a:avLst/>
          </a:prstGeom>
        </p:spPr>
      </p:pic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020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：加载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文件到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df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7120" y="1821815"/>
            <a:ext cx="8328660" cy="27349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87120" y="4835525"/>
            <a:ext cx="88118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加载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文件到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，记得恢复索引列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110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2128520" y="4437380"/>
            <a:ext cx="4297680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两只股票数据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批量给列名添加前缀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019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前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行存入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文件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4450" y="2454910"/>
            <a:ext cx="88118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输入：对如下数据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，取前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行，存入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文件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14450" y="2974975"/>
            <a:ext cx="8757920" cy="147637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      norm        uniform        binomial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2021-01-01  0.547746  0.485374         0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2021-01-02  0.991206  0.824133         0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2021-01-03 -1.455236  0.476339         1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2021-01-04  1.077177  0.556890         0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018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：统计数据列的值出现次数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4450" y="2454910"/>
            <a:ext cx="88118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输入：对如下数据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，计算</a:t>
            </a:r>
            <a:r>
              <a:rPr b="1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  <a:sym typeface="+mn-ea"/>
              </a:rPr>
              <a:t>binomial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  <a:sym typeface="+mn-ea"/>
              </a:rPr>
              <a:t>列每个值出现了多少次</a:t>
            </a:r>
            <a:endParaRPr lang="zh-CN" b="1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14450" y="2974975"/>
            <a:ext cx="8757920" cy="147637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      norm        uniform        binomial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2021-01-01  0.547746  0.485374         0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2021-01-02  0.991206  0.824133         0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2021-01-03 -1.455236  0.476339         1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2021-01-04  1.077177  0.556890         0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14450" y="4888865"/>
            <a:ext cx="881189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提示：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pd.Series.value_counts()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6736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017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：查看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的信息和基本数据统计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4450" y="1663700"/>
            <a:ext cx="88118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输入：一个现成的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14450" y="2183765"/>
            <a:ext cx="8757920" cy="203009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df = pd.DataFrame(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data={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	"norm": np.random.normal(loc=0, scale=1, size=1000),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	"uniform": np.random.uniform(low=0, high=1, size=1000),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	"binomial": np.random.binomial(n=1, p=0.2, size=1000)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},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index=pd.date_range(start='2021-01-01', periods=1000))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14450" y="4604385"/>
            <a:ext cx="881189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df.info()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，查看多少行、多少列、类型等基本信息；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打印空行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df.describe()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，查看每列的平均值、最小值、最大值、中位数等统计信息；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6736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016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：打印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的前后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4450" y="1663700"/>
            <a:ext cx="88118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输入：一个现成的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14450" y="2183765"/>
            <a:ext cx="8757920" cy="203009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df = pd.DataFrame(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data={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	"norm": np.random.normal(loc=0, scale=1, size=1000),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	"uniform": np.random.uniform(low=0, high=1, size=1000),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	"binomial": np.random.binomial(n=1, p=0.2, size=1000)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},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	index=pd.date_range(start='2021-01-01', periods=1000))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14450" y="4604385"/>
            <a:ext cx="881189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打印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的前面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打印空行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打印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的后面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6736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015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：生成日期和随机分布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4450" y="1663700"/>
            <a:ext cx="8811895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输出：一个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，包含三列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个日期作为索引：从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2021-01-01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数据列：正态分布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个随机数，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loc=0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scale=1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数据列：均匀分布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个随机数，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low=0, high=1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数据列：二项分布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个随机数，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n=1, p=0.2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41755" y="3969385"/>
            <a:ext cx="8757920" cy="147637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      norm        uniform            binomial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2021-01-01  0.589702  0.150008         0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2021-01-02  1.308183  0.219977         1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2021-01-03  0.286522  0.280220         0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2021-01-04 -1.063756  0.651778         0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6736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014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：生成日期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4450" y="1663700"/>
            <a:ext cx="88118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输出：一个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，包含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2021-10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天，以及每天是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年的第几天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14450" y="2157095"/>
            <a:ext cx="8757920" cy="369252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day                       day_of_year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0  2021-10-01          274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1  2021-10-02          275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  2021-10-03          276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3  2021-10-04          277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4  2021-10-05          278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------ 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省略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25 2021-10-26          299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26 2021-10-27          300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27 2021-10-28          301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28 2021-10-29          302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29 2021-10-30          303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30 2021-10-31          304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6736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013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：生成一天中所有的小时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4450" y="1663700"/>
            <a:ext cx="50457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2021-10-01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，当天所有的小时时间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14450" y="2157095"/>
            <a:ext cx="8757920" cy="369252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DatetimeIndex(['2021-10-01 00:00:00', '2021-10-01 01:00:00',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'2021-10-01 02:00:00', '2021-10-01 03:00:00',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'2021-10-01 04:00:00', '2021-10-01 05:00:00',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'2021-10-01 06:00:00', '2021-10-01 07:00:00',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'2021-10-01 08:00:00', '2021-10-01 09:00:00',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'2021-10-01 10:00:00', '2021-10-01 11:00:00',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'2021-10-01 12:00:00', '2021-10-01 13:00:00',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'2021-10-01 14:00:00', '2021-10-01 15:00:00',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'2021-10-01 16:00:00', '2021-10-01 17:00:00',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'2021-10-01 18:00:00', '2021-10-01 19:00:00',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'2021-10-01 20:00:00', '2021-10-01 21:00:00',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'2021-10-01 22:00:00', '2021-10-01 23:00:00'],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dtype='datetime64[ns]', freq='H')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6736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012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：生成一年的所有周一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14450" y="1663700"/>
            <a:ext cx="50457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年，所有周一的日期列表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7130" y="2139315"/>
            <a:ext cx="8757920" cy="396938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DatetimeIndex(['2021-01-04', '2021-01-11', '2021-01-18', '2021-01-25',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'2021-02-01', '2021-02-08', '2021-02-15', '2021-02-22',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'2021-03-01', '2021-03-08', '2021-03-15', '2021-03-22',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'2021-03-29', '2021-04-05', '2021-04-12', '2021-04-19',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'2021-04-26', '2021-05-03', '2021-05-10', '2021-05-17',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'2021-05-24', '2021-05-31', '2021-06-07', '2021-06-14',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'2021-06-21', '2021-06-28', '2021-07-05', '2021-07-12',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'2021-07-19', '2021-07-26', '2021-08-02', '2021-08-09',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'2021-08-16', '2021-08-23', '2021-08-30', '2021-09-06',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'2021-09-13', '2021-09-20', '2021-09-27', '2021-10-04',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'2021-10-11', '2021-10-18', '2021-10-25', '2021-11-01',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'2021-11-08', '2021-11-15', '2021-11-22', '2021-11-29',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'2021-12-06', '2021-12-13', '2021-12-20', '2021-12-27'],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dtype='datetime64[ns]', freq='W-MON')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830" y="1284605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011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：生成一个月份的所有天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50010" y="2410460"/>
            <a:ext cx="50457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2021-10 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一个月的日期列表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40460" y="2956560"/>
            <a:ext cx="8757920" cy="258445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DatetimeIndex(['2021-10-01', '2021-10-02', '2021-10-03', '2021-10-04',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'2021-10-05', '2021-10-06', '2021-10-07', '2021-10-08',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'2021-10-09', '2021-10-10', '2021-10-11', '2021-10-12',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'2021-10-13', '2021-10-14', '2021-10-15', '2021-10-16',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'2021-10-17', '2021-10-18', '2021-10-19', '2021-10-20',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'2021-10-21', '2021-10-22', '2021-10-23', '2021-10-24',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'2021-10-25', '2021-10-26', '2021-10-27', '2021-10-28',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 '2021-10-29', '2021-10-30', '2021-10-31'],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          dtype='datetime64[ns]', freq='D')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830" y="1284605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010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：设置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的索引列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65580" y="3023235"/>
            <a:ext cx="50457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输入：一个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39875" y="3840480"/>
            <a:ext cx="2540000" cy="147637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姓名 性别  年龄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  小张  男  18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  小王  女  19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  小李  男  20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  小赵  女  18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755515" y="3023235"/>
            <a:ext cx="50457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输出：设置了索引列的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826000" y="3702050"/>
            <a:ext cx="2540000" cy="175323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性别  年龄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姓名       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小张  男  18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小王  女  19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小李  男  20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小赵  女  18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：两只股票数据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批量给列名添加前缀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38200" y="2626995"/>
            <a:ext cx="203454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sz="2400"/>
              <a:t>批量给两个</a:t>
            </a:r>
            <a:r>
              <a:rPr lang="en-US" altLang="zh-CN" sz="2400"/>
              <a:t>DF</a:t>
            </a:r>
            <a:endParaRPr lang="en-US" altLang="zh-CN" sz="2400"/>
          </a:p>
          <a:p>
            <a:r>
              <a:rPr lang="zh-CN" altLang="en-US" sz="2400"/>
              <a:t>添加前缀</a:t>
            </a:r>
            <a:endParaRPr lang="zh-CN" altLang="en-US" sz="240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85185" y="2233930"/>
            <a:ext cx="6735445" cy="4109085"/>
          </a:xfrm>
          <a:prstGeom prst="rect">
            <a:avLst/>
          </a:prstGeom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830" y="1284605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009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：创建一个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65580" y="3023235"/>
            <a:ext cx="50457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目标：创建如下的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39875" y="3840480"/>
            <a:ext cx="2540000" cy="147637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姓名 性别  年龄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  小张  男  18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  小王  女  19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  小李  男  20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  小赵  女  18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idx="1"/>
          </p:nvPr>
        </p:nvSpPr>
        <p:spPr>
          <a:xfrm>
            <a:off x="4567555" y="4215765"/>
            <a:ext cx="6064885" cy="725805"/>
          </a:xfrm>
        </p:spPr>
        <p:txBody>
          <a:bodyPr>
            <a:normAutofit/>
          </a:bodyPr>
          <a:p>
            <a:pPr marL="0" indent="0">
              <a:lnSpc>
                <a:spcPct val="150000"/>
              </a:lnSpc>
              <a:buNone/>
            </a:pPr>
            <a:r>
              <a:rPr lang="zh-CN" altLang="en-US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提示：给</a:t>
            </a:r>
            <a:r>
              <a:rPr lang="en-US" altLang="zh-CN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r>
              <a:rPr lang="zh-CN" altLang="en-US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传一个字典即可</a:t>
            </a:r>
            <a:endParaRPr lang="zh-CN" altLang="en-US" sz="2055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830" y="1284605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008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Series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转换成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09090" y="3970655"/>
            <a:ext cx="27616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输出：结果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09090" y="4419600"/>
            <a:ext cx="2540000" cy="147637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course  grade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     语文     80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     数学     90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     英语     85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    计算机    100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99870" y="2525395"/>
            <a:ext cx="30181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Series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09090" y="2967990"/>
            <a:ext cx="8341995" cy="64516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Menlo Regular" panose="020B0609030804020204" charset="0"/>
                <a:ea typeface="微软雅黑" panose="020B0503020204020204" charset="-122"/>
                <a:cs typeface="Menlo Regular" panose="020B0609030804020204" charset="0"/>
              </a:rPr>
              <a:t>grades = {"语文": 80, "数学": 90, "英语": 85, "计算机": 100}</a:t>
            </a:r>
            <a:endParaRPr lang="zh-CN" altLang="en-US">
              <a:latin typeface="Menlo Regular" panose="020B0609030804020204" charset="0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Menlo Regular" panose="020B0609030804020204" charset="0"/>
                <a:ea typeface="微软雅黑" panose="020B0503020204020204" charset="-122"/>
                <a:cs typeface="Menlo Regular" panose="020B0609030804020204" charset="0"/>
              </a:rPr>
              <a:t>data = pd.Series(data=grades)</a:t>
            </a:r>
            <a:endParaRPr lang="zh-CN" altLang="en-US">
              <a:latin typeface="Menlo Regular" panose="020B0609030804020204" charset="0"/>
              <a:ea typeface="微软雅黑" panose="020B0503020204020204" charset="-122"/>
              <a:cs typeface="Menlo Regular" panose="020B0609030804020204" charset="0"/>
            </a:endParaRPr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>
          <a:xfrm>
            <a:off x="4370705" y="4609465"/>
            <a:ext cx="6064885" cy="725805"/>
          </a:xfrm>
        </p:spPr>
        <p:txBody>
          <a:bodyPr>
            <a:normAutofit/>
          </a:bodyPr>
          <a:p>
            <a:pPr marL="0" indent="0">
              <a:lnSpc>
                <a:spcPct val="150000"/>
              </a:lnSpc>
              <a:buNone/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注意：</a:t>
            </a:r>
            <a:r>
              <a:rPr lang="zh-CN" altLang="en-US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结果</a:t>
            </a:r>
            <a:r>
              <a:rPr lang="en-US" altLang="zh-CN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r>
              <a:rPr lang="zh-CN" altLang="en-US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有两列，列名需要设定</a:t>
            </a:r>
            <a:endParaRPr lang="zh-CN" altLang="en-US" sz="2055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830" y="1284605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007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：给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Series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添加元素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960870" y="3762375"/>
            <a:ext cx="27616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输出：结果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Series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960870" y="4130675"/>
            <a:ext cx="2540000" cy="203009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语文      80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数学      90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英语      85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计算机    100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物理      88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化学      96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dtype: int64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99870" y="2525395"/>
            <a:ext cx="30181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Series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09090" y="2967990"/>
            <a:ext cx="8341995" cy="64516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Menlo Regular" panose="020B0609030804020204" charset="0"/>
                <a:ea typeface="微软雅黑" panose="020B0503020204020204" charset="-122"/>
                <a:cs typeface="Menlo Regular" panose="020B0609030804020204" charset="0"/>
              </a:rPr>
              <a:t>grades = {"语文": 80, "数学": 90, "英语": 85, "计算机": 100}</a:t>
            </a:r>
            <a:endParaRPr lang="zh-CN" altLang="en-US">
              <a:latin typeface="Menlo Regular" panose="020B0609030804020204" charset="0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Menlo Regular" panose="020B0609030804020204" charset="0"/>
                <a:ea typeface="微软雅黑" panose="020B0503020204020204" charset="-122"/>
                <a:cs typeface="Menlo Regular" panose="020B0609030804020204" charset="0"/>
              </a:rPr>
              <a:t>data = pd.Series(data=grades)</a:t>
            </a:r>
            <a:endParaRPr lang="zh-CN" altLang="en-US">
              <a:latin typeface="Menlo Regular" panose="020B0609030804020204" charset="0"/>
              <a:ea typeface="微软雅黑" panose="020B0503020204020204" charset="-122"/>
              <a:cs typeface="Menlo Regular" panose="020B060903080402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09090" y="4246245"/>
            <a:ext cx="38468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/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处理：添加2个元素到Series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09090" y="4709795"/>
            <a:ext cx="2540000" cy="64516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物理      88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化学      96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830" y="1284605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006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：转换Series的数据类型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09090" y="4080510"/>
            <a:ext cx="27616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Series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，数字类型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09090" y="4448810"/>
            <a:ext cx="2540000" cy="147637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    1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    2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    3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    4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dtype: int64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99870" y="2525395"/>
            <a:ext cx="30181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Series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，字符串类型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09090" y="2967990"/>
            <a:ext cx="6083300" cy="92202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Menlo Regular" panose="020B0609030804020204" charset="0"/>
                <a:ea typeface="微软雅黑" panose="020B0503020204020204" charset="-122"/>
                <a:cs typeface="Menlo Regular" panose="020B0609030804020204" charset="0"/>
              </a:rPr>
              <a:t>s = pd.Series(</a:t>
            </a:r>
            <a:endParaRPr lang="zh-CN" altLang="en-US">
              <a:latin typeface="Menlo Regular" panose="020B0609030804020204" charset="0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Menlo Regular" panose="020B0609030804020204" charset="0"/>
                <a:ea typeface="微软雅黑" panose="020B0503020204020204" charset="-122"/>
                <a:cs typeface="Menlo Regular" panose="020B0609030804020204" charset="0"/>
              </a:rPr>
              <a:t>	data=["001", "002", "003", "004"],</a:t>
            </a:r>
            <a:endParaRPr lang="zh-CN" altLang="en-US">
              <a:latin typeface="Menlo Regular" panose="020B0609030804020204" charset="0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 lang="zh-CN" altLang="en-US">
                <a:latin typeface="Menlo Regular" panose="020B0609030804020204" charset="0"/>
                <a:ea typeface="微软雅黑" panose="020B0503020204020204" charset="-122"/>
                <a:cs typeface="Menlo Regular" panose="020B0609030804020204" charset="0"/>
              </a:rPr>
              <a:t>	index=list("abcd"))</a:t>
            </a:r>
            <a:endParaRPr lang="zh-CN" altLang="en-US">
              <a:latin typeface="Menlo Regular" panose="020B0609030804020204" charset="0"/>
              <a:ea typeface="微软雅黑" panose="020B0503020204020204" charset="-122"/>
              <a:cs typeface="Menlo Regular" panose="020B0609030804020204" charset="0"/>
            </a:endParaRP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830" y="1284605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005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Numpy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创建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Series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9435" y="3162300"/>
            <a:ext cx="6064885" cy="2861945"/>
          </a:xfrm>
        </p:spPr>
        <p:txBody>
          <a:bodyPr>
            <a:normAutofit/>
          </a:bodyPr>
          <a:p>
            <a:pPr>
              <a:lnSpc>
                <a:spcPct val="15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numpy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和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pandas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配合完成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注意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类型</a:t>
            </a:r>
            <a:r>
              <a:rPr lang="en-US" altLang="zh-CN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float</a:t>
            </a:r>
            <a:endParaRPr lang="en-US" altLang="zh-CN" sz="2055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数值</a:t>
            </a:r>
            <a:r>
              <a:rPr lang="en-US" altLang="zh-CN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10~90</a:t>
            </a:r>
            <a:r>
              <a:rPr lang="zh-CN" altLang="en-US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，每两个数字间隔</a:t>
            </a:r>
            <a:r>
              <a:rPr lang="en-US" altLang="zh-CN" sz="2055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endParaRPr lang="en-US" altLang="zh-CN" sz="2055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95400" y="261366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Series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95400" y="3162300"/>
            <a:ext cx="2540000" cy="286131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101    10.0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102    20.0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103    30.0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104    40.0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105    50.0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106    60.0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107    70.0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108    80.0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109    90.0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dtype: float64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830" y="1284605"/>
            <a:ext cx="10515600" cy="1325563"/>
          </a:xfrm>
        </p:spPr>
        <p:txBody>
          <a:bodyPr/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004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Series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转换成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90495" y="4694555"/>
            <a:ext cx="6064885" cy="1395730"/>
          </a:xfrm>
        </p:spPr>
        <p:txBody>
          <a:bodyPr>
            <a:normAutofit/>
          </a:bodyPr>
          <a:p>
            <a:pPr>
              <a:lnSpc>
                <a:spcPct val="15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将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Series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变成一个数据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en-US" altLang="zh-CN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数据列命名为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grade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，输出到命令行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690495" y="3037840"/>
            <a:ext cx="2540000" cy="147637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语文      80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数学      90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英语      85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计算机    100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dtype: int64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690495" y="248920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输入：学习成绩Series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03875" y="248920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603875" y="3037840"/>
            <a:ext cx="2540000" cy="147637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grade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语文      80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数学      90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英语      85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计算机    100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830" y="1284605"/>
            <a:ext cx="10515600" cy="1325563"/>
          </a:xfrm>
        </p:spPr>
        <p:txBody>
          <a:bodyPr/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003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Series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转换成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List 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2785" y="3296920"/>
            <a:ext cx="6064885" cy="2017395"/>
          </a:xfrm>
        </p:spPr>
        <p:txBody>
          <a:bodyPr>
            <a:normAutofit lnSpcReduction="20000"/>
          </a:bodyPr>
          <a:p>
            <a:pPr>
              <a:lnSpc>
                <a:spcPct val="15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Pandas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将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Series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变成一个数据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List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将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List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输出到命令行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68730" y="3100070"/>
            <a:ext cx="2540000" cy="147637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语文      80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数学      90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英语      85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计算机    100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dtype: int64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68730" y="255143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输入：学习成绩Series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68730" y="4756785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数值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List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68730" y="5203825"/>
            <a:ext cx="2540000" cy="36830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[80, 90, 85, 100]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830" y="1284605"/>
            <a:ext cx="10515600" cy="1325563"/>
          </a:xfrm>
        </p:spPr>
        <p:txBody>
          <a:bodyPr/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002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Dict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构造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Series 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8830" y="2745105"/>
            <a:ext cx="10515600" cy="2017395"/>
          </a:xfrm>
        </p:spPr>
        <p:txBody>
          <a:bodyPr>
            <a:norm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Pandas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把下方的数据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Dict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，变成一个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Series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将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Series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输出到命令行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0905" y="4897120"/>
            <a:ext cx="72466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 b="1"/>
              <a:t>grades = {"语文": 80, "数学": 90, "英语": 85, "计算机": 100}</a:t>
            </a:r>
            <a:endParaRPr lang="zh-CN" altLang="en-US" sz="2000" b="1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8830" y="1284605"/>
            <a:ext cx="10515600" cy="1325563"/>
          </a:xfrm>
        </p:spPr>
        <p:txBody>
          <a:bodyPr/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001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List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构造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Series 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8830" y="2745105"/>
            <a:ext cx="10515600" cy="2017395"/>
          </a:xfrm>
        </p:spPr>
        <p:txBody>
          <a:bodyPr>
            <a:normAutofit/>
          </a:bodyPr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Pandas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把下方的数据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List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，变成一个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Series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将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Series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输出到命令行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90905" y="4897120"/>
            <a:ext cx="72466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 b="1"/>
              <a:t>courses = ["语文", "数学", "英语", "计算机"]</a:t>
            </a:r>
            <a:endParaRPr lang="zh-CN" altLang="en-US" sz="2000"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109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3500120" y="4437380"/>
            <a:ext cx="2926080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两只股票数据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加载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文件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109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：两只股票数据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文件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81355" y="2738755"/>
            <a:ext cx="5577205" cy="30276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550" y="2738755"/>
            <a:ext cx="4977130" cy="30276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917575" y="2233930"/>
            <a:ext cx="55416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有两个</a:t>
            </a:r>
            <a:r>
              <a:rPr lang="en-US" altLang="zh-CN"/>
              <a:t>CSV</a:t>
            </a:r>
            <a:r>
              <a:rPr lang="zh-CN" altLang="en-US"/>
              <a:t>文件，加载到</a:t>
            </a:r>
            <a:r>
              <a:rPr lang="en-US" altLang="zh-CN"/>
              <a:t>Pandas</a:t>
            </a:r>
            <a:r>
              <a:rPr lang="zh-CN" altLang="en-US"/>
              <a:t>，将日期列作为索引列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108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1343660" y="4437380"/>
            <a:ext cx="5082540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处理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Json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文件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pctchange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区分存储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endParaRPr lang="en-US" altLang="zh-CN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108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处理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Json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文件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pctchange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区分存储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csv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50595" y="2395220"/>
            <a:ext cx="3997325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pct_change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字符串列，转换成数字类型</a:t>
            </a:r>
            <a:endParaRPr 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</a:t>
            </a:r>
            <a:r>
              <a:rPr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pct_change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大于等于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的数据存储到positive.json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</a:t>
            </a:r>
            <a:r>
              <a:rPr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pct_change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小于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的数据存储到negative.json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50485" y="2253615"/>
            <a:ext cx="5781040" cy="384429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107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1174750" y="4437380"/>
            <a:ext cx="5251450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处理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Json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文件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pctchange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最大最小的行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107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处理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Json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文件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pctchange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的最大最小值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50595" y="2395220"/>
            <a:ext cx="2673350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pct_change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字符串列，转换成数字类型</a:t>
            </a:r>
            <a:endParaRPr 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打印</a:t>
            </a:r>
            <a:r>
              <a:rPr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pct_change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最大值所在的行、最小值所在的行</a:t>
            </a:r>
            <a:endParaRPr 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31615" y="2271395"/>
            <a:ext cx="5781040" cy="384429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106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2122805" y="4437380"/>
            <a:ext cx="4303395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处理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Json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文件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转换字符串到数值列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：两只股票数据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同时涨的信号百分比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257300" y="3000375"/>
            <a:ext cx="2976880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sz="2000"/>
              <a:t>两只股票</a:t>
            </a:r>
            <a:endParaRPr lang="zh-CN" sz="2000"/>
          </a:p>
          <a:p>
            <a:endParaRPr lang="zh-CN" sz="2000"/>
          </a:p>
          <a:p>
            <a:r>
              <a:rPr lang="zh-CN" sz="2000"/>
              <a:t>数目（同时涨、同时跌）</a:t>
            </a:r>
            <a:endParaRPr lang="zh-CN" sz="2000"/>
          </a:p>
          <a:p>
            <a:endParaRPr lang="zh-CN" sz="2000"/>
          </a:p>
          <a:p>
            <a:r>
              <a:rPr lang="en-US" altLang="zh-CN" sz="2000"/>
              <a:t>/ </a:t>
            </a:r>
            <a:endParaRPr lang="en-US" altLang="zh-CN" sz="2000"/>
          </a:p>
          <a:p>
            <a:endParaRPr lang="en-US" altLang="zh-CN" sz="2000"/>
          </a:p>
          <a:p>
            <a:r>
              <a:rPr lang="zh-CN" altLang="en-US" sz="2000"/>
              <a:t>数目（所以数据行数）</a:t>
            </a:r>
            <a:endParaRPr lang="en-US" altLang="zh-CN" sz="2000"/>
          </a:p>
        </p:txBody>
      </p:sp>
      <p:sp>
        <p:nvSpPr>
          <p:cNvPr id="15" name="文本框 14"/>
          <p:cNvSpPr txBox="1"/>
          <p:nvPr/>
        </p:nvSpPr>
        <p:spPr>
          <a:xfrm>
            <a:off x="5365750" y="3724275"/>
            <a:ext cx="4246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sz="2000"/>
              <a:t>即：</a:t>
            </a:r>
            <a:endParaRPr lang="zh-CN" sz="2000"/>
          </a:p>
          <a:p>
            <a:endParaRPr lang="zh-CN" sz="2000"/>
          </a:p>
          <a:p>
            <a:r>
              <a:rPr lang="zh-CN" sz="2000"/>
              <a:t>这俩股票的涨跌，有同样的趋势吗？</a:t>
            </a:r>
            <a:endParaRPr lang="zh-CN"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106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处理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Json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文件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转换字符串到数值列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50595" y="2395220"/>
            <a:ext cx="267335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pct_change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现在是字符串列</a:t>
            </a:r>
            <a:endParaRPr 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转换成数字类型</a:t>
            </a:r>
            <a:endParaRPr 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31615" y="2271395"/>
            <a:ext cx="5781040" cy="384429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105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1207135" y="4437380"/>
            <a:ext cx="5219065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处理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Json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文件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统计多于一次的国家名称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105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处理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Json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文件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统计多于一次的国家名称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50595" y="2395220"/>
            <a:ext cx="2673350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profile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列，解析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country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统计出现多余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次的国家名称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65955" y="2395220"/>
            <a:ext cx="4035425" cy="275209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104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1664970" y="4437380"/>
            <a:ext cx="4761230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处理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Json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文件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从字符串解析国家名称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104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处理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Json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文件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从字符串解析国家名称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50595" y="2395220"/>
            <a:ext cx="267335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profile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解析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country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列，位于字符串的括号内字符串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65955" y="2395220"/>
            <a:ext cx="4035425" cy="275209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103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1738630" y="4437380"/>
            <a:ext cx="4687570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处理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Json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文件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加载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Json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文件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103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处理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Json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文件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Json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文件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50595" y="1979930"/>
            <a:ext cx="267335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pd.read_json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，默认读取的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json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文件格式：'columns' : dict like 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 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column -&gt; {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index -&gt; value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}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}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63975" y="2077720"/>
            <a:ext cx="6731000" cy="389128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102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衣服购买数据集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dummies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函数获取数值（增加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drop first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）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21715" y="2406015"/>
            <a:ext cx="2442210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get_dummies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获取数值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增加drop_first参数，观察对比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9655" y="2352040"/>
            <a:ext cx="7559040" cy="273113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101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衣服购买数据集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dummies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函数获取数值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21715" y="2406015"/>
            <a:ext cx="244221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get_dummies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获取数值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9655" y="2352040"/>
            <a:ext cx="7559040" cy="273113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100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衣服购买数据集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批量转换字段的数据类型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5035" y="2187575"/>
            <a:ext cx="236347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对右侧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转换成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Categorical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类型：'size', 'color', 'gender', 'bought'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转换成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float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类型：'weight'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71875" y="2790825"/>
            <a:ext cx="7559040" cy="27311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114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1214120" y="4437380"/>
            <a:ext cx="5212080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两只股票数据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是否同涨同跌的信号计算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099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衣服购买数据集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使用字典构造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52270" y="3206115"/>
            <a:ext cx="8757920" cy="2306955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data = {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'size': ['XL', 'L', 'M', 'L', 'M'],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'color': ['red', 'green', 'blue', 'green', 'red'],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'gender': ['female', 'male', 'male', 'female', 'female'],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'price': [199.0, 89.0, 99.0, 129.0, 79.0],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'weight': [500, 450, 300, 380, 410],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    'bought': ['yes', 'no', 'yes', 'no', 'yes']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}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52270" y="2494280"/>
            <a:ext cx="3997325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使用如下字典构造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098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分离特征数据和标签数据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51560" y="2405380"/>
            <a:ext cx="2762250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pop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移除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charges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列，生成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target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这个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、打印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和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target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两个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097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相关性矩阵的筛选排序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51560" y="2405380"/>
            <a:ext cx="2762250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、得到相关性矩阵；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、得到charges列的数据，按降序排列，看看和哪个字段最相关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096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计算查看字段之间相关性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51560" y="2405380"/>
            <a:ext cx="276225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、所有的类别字段转换成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编码；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、查看相关性矩阵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095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将类别字段转换成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51560" y="2405380"/>
            <a:ext cx="276225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、提取所有的类别字段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Categorical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、转换成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编码，丢弃其中的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first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094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统计数据列的缺失值个数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38200" y="2352675"/>
            <a:ext cx="343789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统计数据列的缺失值个数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093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统计数值列的均值和方差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38200" y="2352675"/>
            <a:ext cx="3437890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统计数值列的均值和方差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转换成如下形式：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行标签是列名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列名字是统计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mean/std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092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查看数值数据列的分布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38200" y="2352675"/>
            <a:ext cx="343789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df_num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：只包含数值类型数据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0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0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describe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查看数据中列的分布情况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091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查看类别数据列的分布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5315" y="2229485"/>
            <a:ext cx="3578860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df_cat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：只包含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categorical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类型的数据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describe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查看数据中列的分布情况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090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分离类别和数值数据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5315" y="2229485"/>
            <a:ext cx="357886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处理：把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object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变成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categorical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df_cat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：复制只包含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categorical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类型的数据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df_num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：复制只包含数值类型数据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：两只股票数据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是否同涨同跌的信号计算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0600" y="2714625"/>
            <a:ext cx="10210800" cy="333819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990600" y="2162175"/>
            <a:ext cx="323469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/>
              <a:t>同时涨就是</a:t>
            </a:r>
            <a:r>
              <a:rPr lang="en-US" altLang="zh-CN" sz="2000"/>
              <a:t>1</a:t>
            </a:r>
            <a:r>
              <a:rPr lang="zh-CN" altLang="en-US" sz="2000"/>
              <a:t>，不同步就是</a:t>
            </a:r>
            <a:r>
              <a:rPr lang="en-US" altLang="zh-CN" sz="2000"/>
              <a:t>0</a:t>
            </a:r>
            <a:endParaRPr lang="en-US" altLang="zh-CN" sz="20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089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筛选出数字类型的列名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5315" y="2229485"/>
            <a:ext cx="357886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筛选出数字类型的列名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包含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float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int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打印列名列表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088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转换数据列到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cat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5315" y="2229485"/>
            <a:ext cx="3578860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转换如下三列到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Categorical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'sex', 'smoker', 'region'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打印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df.info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查看结果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087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筛选打印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object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类型的列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5315" y="2229485"/>
            <a:ext cx="357886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使用select_dtypes筛选出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object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类型的列进行打印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086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删除重复的数据行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5315" y="2229485"/>
            <a:ext cx="357886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删除重复的数据行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df.info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查看信息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085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检测是否有重复数据行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5315" y="2229485"/>
            <a:ext cx="35788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提取是否有重复的数据行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084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保险费用数据集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加载并查看数据信息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5315" y="2229485"/>
            <a:ext cx="3578860" cy="3830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加载并查看数据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字段列表：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age：年龄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sex：性别，女性，男性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bmi：体重指数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children：儿童人数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smoker：吸烟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region：地理位置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charges：保险费用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9435" y="2229485"/>
            <a:ext cx="6438900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083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伦敦共享单车数据集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查询周末数据并存入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csv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1985" y="2741930"/>
            <a:ext cx="3463925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查询 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is_weekend=1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复制这个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存入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weekend.csv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文件，不要存储数字索引列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065" y="2327275"/>
            <a:ext cx="6390640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082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伦敦共享单车数据集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查询周末数据并实现复制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1985" y="2741930"/>
            <a:ext cx="346392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查询 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is_weekend=1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复制这个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065" y="2327275"/>
            <a:ext cx="6390640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081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伦敦共享单车数据集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按风速和湿度筛选数据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1985" y="2741930"/>
            <a:ext cx="346392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查询条件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win_speed 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风速小于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查询条件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hum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湿度大于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90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065" y="2327275"/>
            <a:ext cx="6390640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080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伦敦共享单车数据集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周末每小时分享次数统计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1985" y="2741930"/>
            <a:ext cx="3463925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、聚合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KEY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is_weekend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hour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、计算周末每小时的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cnt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分享次数平均值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、索引列转换成普通列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065" y="2327275"/>
            <a:ext cx="6390640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113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2128520" y="4437380"/>
            <a:ext cx="4297680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两只股票数据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计算当日股价涨跌幅</a:t>
            </a:r>
            <a:endParaRPr lang="zh-CN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079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伦敦共享单车数据集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计算每小时分享次数平均值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1985" y="2741930"/>
            <a:ext cx="3463925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、根据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timestamp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列，得到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hour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小时字段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、根据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hour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做聚合，统计每小时的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cnt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（分享次数）的平均值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、索引列转换成普通列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065" y="2327275"/>
            <a:ext cx="6390640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078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伦敦共享单车数据集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计算每个月的湿度百分比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1985" y="2741930"/>
            <a:ext cx="3463925" cy="2584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、根据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timestamp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列，得到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month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月份字段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、根据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month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做聚合，统计每个月的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hum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（湿度百分比）的平均值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、索引列转换成普通列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065" y="2327275"/>
            <a:ext cx="6390640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077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伦敦共享单车数据集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给数据集添加“月份”列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1985" y="2741930"/>
            <a:ext cx="3463925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根据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timestamp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得到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month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月份字段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添加到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065" y="2327275"/>
            <a:ext cx="6390640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076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伦敦共享单车数据集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给数据集添加“小时”列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1985" y="2741930"/>
            <a:ext cx="3463925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根据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timestamp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得到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hour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小时字段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添加到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065" y="2327275"/>
            <a:ext cx="6390640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075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伦敦共享单车数据集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修改时间戳字段为时间类型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1985" y="2741930"/>
            <a:ext cx="3463925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timestamp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默认是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Object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字符串类型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修正成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的时间类型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065" y="2327275"/>
            <a:ext cx="6390640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074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伦敦共享单车数据集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查看数据的前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行和后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1985" y="2741930"/>
            <a:ext cx="449326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加载数据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查看前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行、后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行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065" y="2327275"/>
            <a:ext cx="6390640" cy="3648075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073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伦敦共享单车数据集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数据集查看信息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3700" y="1833245"/>
            <a:ext cx="5772150" cy="4569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加载数据，使用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df.info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查看信息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字段说明：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timestamp:时间段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cnt：新自行车的分享次数总量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t1：实际温度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t2：体感温度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hum：湿度百分比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wind_speed：风速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weather_code：1-晴天/2-少量的云/3-多云/4-阴天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/7-雨/10-有雷暴的雨/26-下雪/94-大雾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is_holiday：1度假/0非假日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is_weekend：1-周末/0-工作日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season：0-春季/1-夏季/2-秋季/3-冬季</a:t>
            </a:r>
            <a:endParaRPr lang="zh-CN" altLang="en-US" sz="14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02935" y="2727325"/>
            <a:ext cx="5742305" cy="3277870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072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将数据处理后存入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csv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3710" y="2214880"/>
            <a:ext cx="410845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将列名变成小写后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数据存入cars.csv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不要存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index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字段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2965" y="234823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071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自动挡手动挡的数字映射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3710" y="2214880"/>
            <a:ext cx="410845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Transmission </a:t>
            </a: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传动类型</a:t>
            </a:r>
            <a:endParaRPr lang="zh-CN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实现映射：</a:t>
            </a:r>
            <a:endParaRPr lang="zh-CN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Manual：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</a:t>
            </a:r>
            <a:endParaRPr lang="zh-CN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Automatic：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endParaRPr lang="en-US" altLang="zh-CN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2965" y="234823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070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统计每年份的二手车数量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3710" y="2214880"/>
            <a:ext cx="410845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根据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Year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字段做聚合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得到每个年份数据的行数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2965" y="234823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：两只股票数据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计算当日股价涨跌幅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38200" y="2865120"/>
            <a:ext cx="2105025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收盘价</a:t>
            </a:r>
            <a:r>
              <a:rPr lang="en-US" altLang="zh-CN" sz="2400"/>
              <a:t>-</a:t>
            </a:r>
            <a:r>
              <a:rPr lang="zh-CN" altLang="en-US" sz="2400"/>
              <a:t>开盘价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除以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开盘价</a:t>
            </a:r>
            <a:endParaRPr lang="zh-CN" altLang="en-US" sz="240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24200" y="3000375"/>
            <a:ext cx="7449185" cy="1981835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069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马力字段的处理与分布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3710" y="2214880"/>
            <a:ext cx="4108450" cy="3784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马力字段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Power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形如：126.2 bhp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发现异常值：null bhp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处理：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、将null bhp替换成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np.nan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，使用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np.where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、打印数据分布，只看前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行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2965" y="234823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068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排量字段的处理与分布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3710" y="2348230"/>
            <a:ext cx="3984625" cy="3322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排量字段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Engine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形如：814 CC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处理：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、移除结尾的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个字符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、查看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Engine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的数值分布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、只打印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name/engine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字段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66285" y="234823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067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查看过户次数字段的分布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33780" y="2357120"/>
            <a:ext cx="371792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过户次数：owner_type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查看该字段数据分布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59655" y="235712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066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将所有的列名改成小写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33780" y="2357120"/>
            <a:ext cx="371792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加载数据集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将所有的列名改成小写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59655" y="235712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065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移除所有包含缺失值的行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33780" y="2357120"/>
            <a:ext cx="371792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加载数据集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移除所有包含缺失值的行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59655" y="235712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064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统计并打印字段缺失值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33780" y="2357120"/>
            <a:ext cx="371792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加载数据集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统计并打印字段缺失值</a:t>
            </a:r>
            <a:endParaRPr lang="en-US" altLang="zh-CN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59655" y="235712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063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删除数据列并打印结果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33780" y="2357120"/>
            <a:ext cx="371792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加载数据集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删除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New_Price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打印删除后新的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endParaRPr lang="en-US" altLang="zh-CN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6335" y="235712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062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获取并打印标题字段列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33780" y="2357120"/>
            <a:ext cx="371792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加载数据集</a:t>
            </a:r>
            <a:endParaRPr lang="zh-CN" altLang="en-US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zh-CN" altLang="en-US" sz="20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打印标题字段名列表，理解数据集</a:t>
            </a:r>
            <a:endParaRPr lang="en-US" altLang="zh-CN" sz="20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6335" y="235712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061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二手汽车数据集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数据介绍和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36625" y="1920875"/>
            <a:ext cx="768858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Pandas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加载数据集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字段解释：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Name 车辆名称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Location 出售地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Year 款式年份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Kilometers_Driven 行驶公里数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Fuel_Type 燃料类型，汽油等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Transmission 变速器类型，手动自动挡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Owner_Type 过户次数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Mileage 标准里程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Engine 排量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Power 马力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Seats 座位数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New_Price 新车价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2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Price 销售价</a:t>
            </a:r>
            <a:endParaRPr lang="zh-CN" altLang="en-US" sz="12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6335" y="2357120"/>
            <a:ext cx="6600190" cy="3651250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060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删除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指定的数据列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38200" y="2285365"/>
            <a:ext cx="768858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怎样删除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数据列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数据列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2630" y="1954530"/>
            <a:ext cx="6216650" cy="41617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112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992505" y="4437380"/>
            <a:ext cx="5433695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两只股票数据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筛选大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的几列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059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修改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数据列的前后顺序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38200" y="2285365"/>
            <a:ext cx="76885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怎样把列的顺序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变成'D', 'A', 'B', 'C'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2630" y="1954530"/>
            <a:ext cx="6216650" cy="4161790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058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使用数字填充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缺失值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74420" y="2365375"/>
            <a:ext cx="76885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使用数字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填充数据缺失值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8025" y="1974850"/>
            <a:ext cx="6299835" cy="4055110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057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每个数据列的缺失值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74420" y="2365375"/>
            <a:ext cx="76885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每一列的缺失值个数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18025" y="1974850"/>
            <a:ext cx="6299835" cy="4055110"/>
          </a:xfrm>
          <a:prstGeom prst="rect">
            <a:avLst/>
          </a:prstGeom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056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移除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空行后重新设置索引列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74420" y="2365375"/>
            <a:ext cx="768858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移除列之后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index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缺少数字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怎样重置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index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70350" y="1900555"/>
            <a:ext cx="7204710" cy="3921760"/>
          </a:xfrm>
          <a:prstGeom prst="rect">
            <a:avLst/>
          </a:prstGeom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055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移除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中数据值为空的行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74420" y="2365375"/>
            <a:ext cx="768858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对如下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移除包含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nan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将结果赋值给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df2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52010" y="2077720"/>
            <a:ext cx="5810885" cy="3871595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054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指定单元格设置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492885" y="3933825"/>
            <a:ext cx="8757920" cy="64516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np.random.seed(</a:t>
            </a:r>
            <a:r>
              <a:rPr 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66</a:t>
            </a:r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df = pd.DataFrame(np.random.rand(10, 4), columns=list('ABCD'))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74420" y="2365375"/>
            <a:ext cx="768858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对如下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，设置两个单元格的值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iloc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，设置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(3, B)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的值是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nan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loc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，设置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(8, D)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的值是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nan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053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怎样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for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循环遍历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537335" y="3515995"/>
            <a:ext cx="8757920" cy="64516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np.random.seed(</a:t>
            </a:r>
            <a:r>
              <a:rPr 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66</a:t>
            </a:r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df = pd.DataFrame(np.random.rand(10, 4), columns=list('ABCD'))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74420" y="2365375"/>
            <a:ext cx="76885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对如下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for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循环遍历前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print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打印每行的数据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052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多条件组合筛选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25600" y="4004945"/>
            <a:ext cx="8757920" cy="64516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np.random.seed(</a:t>
            </a:r>
            <a:r>
              <a:rPr 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66</a:t>
            </a:r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df = pd.DataFrame(np.random.rand(10, 4), columns=list('ABCD'))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74420" y="2365375"/>
            <a:ext cx="768858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对如下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，怎样筛选数据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数据列，大于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0.3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数据列，小于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0.7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051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按列名筛选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.loc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方法进行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52270" y="3489960"/>
            <a:ext cx="8757920" cy="64516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np.random.seed(</a:t>
            </a:r>
            <a:r>
              <a:rPr lang="en-US"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66</a:t>
            </a:r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df = pd.DataFrame(np.random.rand(10, 4), columns=list('ABCD'))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74420" y="2365375"/>
            <a:ext cx="768858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对如下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，怎样用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df.loc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筛选数据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数据列，大于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0.8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050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前几行转换成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Html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格式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63320" y="2444750"/>
            <a:ext cx="76885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取数据前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转换成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Html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形式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3895" y="2077720"/>
            <a:ext cx="4192270" cy="35407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：两只股票数据</a:t>
            </a:r>
            <a:b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</a:br>
            <a:r>
              <a:rPr 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筛选大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的几列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38200" y="2865120"/>
            <a:ext cx="184340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sz="2400"/>
              <a:t>大</a:t>
            </a:r>
            <a:r>
              <a:rPr lang="en-US" altLang="zh-CN" sz="2400"/>
              <a:t>DataFrame</a:t>
            </a:r>
            <a:endParaRPr lang="en-US" altLang="zh-CN" sz="2400"/>
          </a:p>
          <a:p>
            <a:r>
              <a:rPr lang="zh-CN" altLang="en-US" sz="2400"/>
              <a:t>的数据筛选</a:t>
            </a:r>
            <a:endParaRPr lang="zh-CN" altLang="en-US" sz="240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14700" y="2661920"/>
            <a:ext cx="7391400" cy="2771775"/>
          </a:xfrm>
          <a:prstGeom prst="rect">
            <a:avLst/>
          </a:prstGeom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049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前几行转换成数据字典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63320" y="2444750"/>
            <a:ext cx="76885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取数据前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转换成字典形式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3895" y="2077720"/>
            <a:ext cx="4192270" cy="3540760"/>
          </a:xfrm>
          <a:prstGeom prst="rect">
            <a:avLst/>
          </a:prstGeom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048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按条件筛选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输出过滤后的结果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63320" y="2444750"/>
            <a:ext cx="768858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过滤出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大于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方法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df[df[cond]]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组合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方法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df.query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3895" y="2077720"/>
            <a:ext cx="4192270" cy="3540760"/>
          </a:xfrm>
          <a:prstGeom prst="rect">
            <a:avLst/>
          </a:prstGeo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047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计算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某一列数字中位数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63320" y="2444750"/>
            <a:ext cx="768858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：中位数计算值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直接算中位数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50%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分位数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3895" y="2077720"/>
            <a:ext cx="4192270" cy="3540760"/>
          </a:xfrm>
          <a:prstGeom prst="rect">
            <a:avLst/>
          </a:prstGeom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046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数字的累积加和值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63320" y="2444750"/>
            <a:ext cx="76885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：累积加和值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：累积加和值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3895" y="2077720"/>
            <a:ext cx="4192270" cy="3540760"/>
          </a:xfrm>
          <a:prstGeom prst="rect">
            <a:avLst/>
          </a:prstGeom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045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DF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最大和最小的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个数字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63320" y="2444750"/>
            <a:ext cx="76885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：最大的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个数字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：最小的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个数字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3895" y="2077720"/>
            <a:ext cx="4192270" cy="3540760"/>
          </a:xfrm>
          <a:prstGeom prst="rect">
            <a:avLst/>
          </a:prstGeom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044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根据现有列新增截断数值数据列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63320" y="2444750"/>
            <a:ext cx="7688580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新增数据列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截断到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[-1, 1]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即：如果小于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-1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，则等于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-1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即：如果大于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，则等于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46090" y="2164715"/>
            <a:ext cx="4295775" cy="3054985"/>
          </a:xfrm>
          <a:prstGeom prst="rect">
            <a:avLst/>
          </a:prstGeom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043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根据现有列新增一个新的数据列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63320" y="2444750"/>
            <a:ext cx="768858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新增数据列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如果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col2&gt;=0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否则，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-1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13095" y="2356485"/>
            <a:ext cx="4620895" cy="3006725"/>
          </a:xfrm>
          <a:prstGeom prst="rect">
            <a:avLst/>
          </a:prstGeom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042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使用多个条件复杂筛选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63320" y="2444750"/>
            <a:ext cx="768858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筛选如下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，条件：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col2 &gt;= 0.0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col2 &lt;= 1.0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13095" y="2356485"/>
            <a:ext cx="4620895" cy="3006725"/>
          </a:xfrm>
          <a:prstGeom prst="rect">
            <a:avLst/>
          </a:prstGeom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 fontScale="90000"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041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合并两个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Series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生成一个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63320" y="2444750"/>
            <a:ext cx="76885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合并如下两个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Series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到一个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列名改成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col2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63320" y="3490595"/>
            <a:ext cx="8757920" cy="645160"/>
          </a:xfrm>
          <a:prstGeom prst="rect">
            <a:avLst/>
          </a:prstGeom>
          <a:gradFill>
            <a:gsLst>
              <a:gs pos="50000">
                <a:srgbClr val="F6EDE1"/>
              </a:gs>
              <a:gs pos="0">
                <a:srgbClr val="F9F3EB"/>
              </a:gs>
              <a:gs pos="100000">
                <a:srgbClr val="F3E6D7"/>
              </a:gs>
            </a:gsLst>
            <a:lin scaled="1"/>
          </a:gradFill>
        </p:spPr>
        <p:txBody>
          <a:bodyPr wrap="square" rtlCol="0" anchor="t">
            <a:spAutoFit/>
          </a:bodyPr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s1 = pd.Series(np.random.rand(20))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  <a:p>
            <a:r>
              <a:rPr>
                <a:latin typeface="微软雅黑" panose="020B0503020204020204" charset="-122"/>
                <a:ea typeface="微软雅黑" panose="020B0503020204020204" charset="-122"/>
                <a:cs typeface="Menlo Regular" panose="020B0609030804020204" charset="0"/>
              </a:rPr>
              <a:t>s2 = pd.Series(np.random.randn(20))</a:t>
            </a:r>
            <a:endParaRPr>
              <a:latin typeface="微软雅黑" panose="020B0503020204020204" charset="-122"/>
              <a:ea typeface="微软雅黑" panose="020B0503020204020204" charset="-122"/>
              <a:cs typeface="Menlo Regular" panose="020B0609030804020204" charset="0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040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从数据集中采样数据行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2169795"/>
            <a:ext cx="330073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采样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条数据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将结果存入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sample10.csv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36720" y="1843405"/>
            <a:ext cx="6405880" cy="40671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rgbClr val="B0EEF9"/>
            </a:gs>
            <a:gs pos="47000">
              <a:srgbClr val="FDC8F4"/>
            </a:gs>
            <a:gs pos="73000">
              <a:srgbClr val="B2FBB6"/>
            </a:gs>
            <a:gs pos="63000">
              <a:srgbClr val="F4FCB3"/>
            </a:gs>
            <a:gs pos="99000">
              <a:srgbClr val="E6B0FB"/>
            </a:gs>
          </a:gsLst>
          <a:lin ang="81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640px-Pandas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94430" y="1391285"/>
            <a:ext cx="4803140" cy="1943735"/>
          </a:xfrm>
          <a:prstGeom prst="rect">
            <a:avLst/>
          </a:prstGeom>
        </p:spPr>
      </p:pic>
      <p:pic>
        <p:nvPicPr>
          <p:cNvPr id="6" name="图片 5" descr="kisspng-angle-text-symbol-brand-other-python-5ab0c09b9ea1a7.328692751521533083649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80" y="1027430"/>
            <a:ext cx="2672080" cy="2672080"/>
          </a:xfrm>
          <a:prstGeom prst="rect">
            <a:avLst/>
          </a:prstGeom>
        </p:spPr>
      </p:pic>
      <p:pic>
        <p:nvPicPr>
          <p:cNvPr id="7" name="图片 6" descr="mypi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040" y="0"/>
            <a:ext cx="3870960" cy="688403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95680" y="3457575"/>
            <a:ext cx="7971790" cy="755650"/>
          </a:xfrm>
          <a:prstGeom prst="rect">
            <a:avLst/>
          </a:prstGeom>
          <a:gradFill>
            <a:gsLst>
              <a:gs pos="0">
                <a:srgbClr val="A8DADC"/>
              </a:gs>
              <a:gs pos="100000">
                <a:srgbClr val="33B1E8"/>
              </a:gs>
            </a:gsLst>
            <a:lin scaled="1"/>
          </a:gradFill>
        </p:spPr>
        <p:txBody>
          <a:bodyPr wrap="non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 + Pandas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数据分析练习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645275" y="4335780"/>
            <a:ext cx="1560830" cy="16224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4800" b="1"/>
              <a:t>111</a:t>
            </a:r>
            <a:endParaRPr lang="en-US" altLang="zh-CN" sz="4800" b="1"/>
          </a:p>
        </p:txBody>
      </p:sp>
      <p:sp>
        <p:nvSpPr>
          <p:cNvPr id="2" name="文本框 1"/>
          <p:cNvSpPr txBox="1"/>
          <p:nvPr/>
        </p:nvSpPr>
        <p:spPr>
          <a:xfrm>
            <a:off x="992505" y="4437380"/>
            <a:ext cx="5433695" cy="14198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两只股票数据</a:t>
            </a:r>
            <a:endParaRPr lang="zh-CN" altLang="en-US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日期拼接两个</a:t>
            </a:r>
            <a:r>
              <a:rPr lang="en-US" altLang="zh-CN" sz="3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DataFrame</a:t>
            </a:r>
            <a:endParaRPr lang="en-US" altLang="zh-CN" sz="3600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039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查看字段相关性矩阵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2169795"/>
            <a:ext cx="330073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dataframe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的相关型矩阵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查看字段之间的相关性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36720" y="1843405"/>
            <a:ext cx="6405880" cy="4067175"/>
          </a:xfrm>
          <a:prstGeom prst="rect">
            <a:avLst/>
          </a:prstGeom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038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Churn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字段的数据映射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2169795"/>
            <a:ext cx="3300730" cy="2168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churn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：客户是否流失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Yes -&gt; 1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No -&gt; 0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实现字符串到数字的映射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36720" y="1843405"/>
            <a:ext cx="6405880" cy="4067175"/>
          </a:xfrm>
          <a:prstGeom prst="rect">
            <a:avLst/>
          </a:prstGeom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037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多维度查看月费字段统计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2169795"/>
            <a:ext cx="330073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维度：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churn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：客户是否流失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PaymentMethod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：支付方式，如电子支票、邮寄支票、银行转账（自动）、信用卡（自动））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指标：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MonthlyCharges：月费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41215" y="1898650"/>
            <a:ext cx="4890135" cy="4110355"/>
          </a:xfrm>
          <a:prstGeom prst="rect">
            <a:avLst/>
          </a:prstGeom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036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churn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字段的数据分布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2169795"/>
            <a:ext cx="330073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churn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：客户是否流失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统计该字段的数据分布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36720" y="1843405"/>
            <a:ext cx="6405880" cy="4067175"/>
          </a:xfrm>
          <a:prstGeom prst="rect">
            <a:avLst/>
          </a:prstGeom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035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对cat类型字段数据统计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2169795"/>
            <a:ext cx="330073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只筛选出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categorical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实现描述性数据统计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df.describe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36720" y="1843405"/>
            <a:ext cx="6405880" cy="4067175"/>
          </a:xfrm>
          <a:prstGeom prst="rect">
            <a:avLst/>
          </a:prstGeom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034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将类别字段转换成cat类型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2169795"/>
            <a:ext cx="3300730" cy="29997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批量转换类型：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tenure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/MonthlyCharges/TotalCharges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转换成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float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将其他列转换成categorical数据类型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36720" y="1843405"/>
            <a:ext cx="6405880" cy="4067175"/>
          </a:xfrm>
          <a:prstGeom prst="rect">
            <a:avLst/>
          </a:prstGeom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033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正确设置数据列的类型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2169795"/>
            <a:ext cx="3225165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df.info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，会发现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TotalCharges是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Object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类型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找出原因（可以通过查看分布的方式进行）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修正为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float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数字类型（可以用中位数填充）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查看新的数据分布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0945" y="1807210"/>
            <a:ext cx="4495800" cy="4362450"/>
          </a:xfrm>
          <a:prstGeom prst="rect">
            <a:avLst/>
          </a:prstGeom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032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统计每一列数据的缺失值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1912620"/>
            <a:ext cx="322516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统计每一列数据的缺失值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71595" y="1842770"/>
            <a:ext cx="6798310" cy="4316095"/>
          </a:xfrm>
          <a:prstGeom prst="rect">
            <a:avLst/>
          </a:prstGeom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031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：加载电信客户流失数据集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8685" y="2184400"/>
            <a:ext cx="970788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目标：加载数据集到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Pandas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，查看数据集的前几行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数据集：电信客户流失数据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上个月内离开的客户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：该列称为 Churn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每个客户已注册的服务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：电话、多条线路、互联网、在线安全、在线备份、设备保护、技术支持以及流媒体电视和电影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客户帐户信息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：他们成为客户的时间、合同、付款方式、无纸化账单、每月费用和总费用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客户的人口统计信息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：性别、年龄范围，以及他们是否有伴侣和家属</a:t>
            </a:r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87795" y="1660525"/>
            <a:ext cx="4128770" cy="203771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51840"/>
            <a:ext cx="10515600" cy="1325563"/>
          </a:xfrm>
        </p:spPr>
        <p:txBody>
          <a:bodyPr>
            <a:norm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题目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</a:rPr>
              <a:t>030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对数据列重命名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35990" y="1912620"/>
            <a:ext cx="3225165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某互联网公司股票数据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数据是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CSV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格式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、加载到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data frame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、重命名数据列：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- Date -&gt; D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- Open -&gt; O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- High -&gt; H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- Low -&gt; L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- Close -&gt; C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- Volume -&gt; V</a:t>
            </a:r>
            <a:endParaRPr lang="en-US" altLang="zh-CN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2615" y="1912620"/>
            <a:ext cx="6191250" cy="429577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6555,&quot;width&quot;:12075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13922</Words>
  <Application>WPS 演示</Application>
  <PresentationFormat>宽屏</PresentationFormat>
  <Paragraphs>1071</Paragraphs>
  <Slides>128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128</vt:i4>
      </vt:variant>
    </vt:vector>
  </HeadingPairs>
  <TitlesOfParts>
    <vt:vector size="138" baseType="lpstr">
      <vt:lpstr>Arial</vt:lpstr>
      <vt:lpstr>宋体</vt:lpstr>
      <vt:lpstr>Wingdings</vt:lpstr>
      <vt:lpstr>微软雅黑</vt:lpstr>
      <vt:lpstr>Calibri</vt:lpstr>
      <vt:lpstr>Arial Unicode MS</vt:lpstr>
      <vt:lpstr>Calibri Light</vt:lpstr>
      <vt:lpstr>Menlo Regular</vt:lpstr>
      <vt:lpstr>Segoe Print</vt:lpstr>
      <vt:lpstr>Office 主题</vt:lpstr>
      <vt:lpstr>PowerPoint 演示文稿</vt:lpstr>
      <vt:lpstr>题目108：处理Json文件 pctchange区分存储csv</vt:lpstr>
      <vt:lpstr>PowerPoint 演示文稿</vt:lpstr>
      <vt:lpstr>题目114：两只股票数据 是否同涨同跌的信号计算</vt:lpstr>
      <vt:lpstr>PowerPoint 演示文稿</vt:lpstr>
      <vt:lpstr>题目113：两只股票数据 计算当日股价涨跌幅</vt:lpstr>
      <vt:lpstr>PowerPoint 演示文稿</vt:lpstr>
      <vt:lpstr>题目112：两只股票数据 筛选大DataFrame的几列</vt:lpstr>
      <vt:lpstr>PowerPoint 演示文稿</vt:lpstr>
      <vt:lpstr>题目111：两只股票数据 日期拼接两个DataFrame</vt:lpstr>
      <vt:lpstr>PowerPoint 演示文稿</vt:lpstr>
      <vt:lpstr>题目110：两只股票数据 批量给列名添加前缀</vt:lpstr>
      <vt:lpstr>PowerPoint 演示文稿</vt:lpstr>
      <vt:lpstr>题目109：两只股票数据 加载CSV文件</vt:lpstr>
      <vt:lpstr>PowerPoint 演示文稿</vt:lpstr>
      <vt:lpstr>题目108：处理Json文件 pctchange区分存储csv</vt:lpstr>
      <vt:lpstr>PowerPoint 演示文稿</vt:lpstr>
      <vt:lpstr>题目107：处理Json文件 pctchange的最大最小值</vt:lpstr>
      <vt:lpstr>PowerPoint 演示文稿</vt:lpstr>
      <vt:lpstr>题目106：处理Json文件 转换字符串到数值列</vt:lpstr>
      <vt:lpstr>PowerPoint 演示文稿</vt:lpstr>
      <vt:lpstr>题目105：处理Json文件 统计多于一次的国家名称</vt:lpstr>
      <vt:lpstr>PowerPoint 演示文稿</vt:lpstr>
      <vt:lpstr>题目104：处理Json文件 从字符串解析国家名称</vt:lpstr>
      <vt:lpstr>PowerPoint 演示文稿</vt:lpstr>
      <vt:lpstr>题目103：处理Json文件 Pandas加载Json文件</vt:lpstr>
      <vt:lpstr>题目102：衣服购买数据集 dummies函数获取数值（增加drop first）</vt:lpstr>
      <vt:lpstr>题目101：衣服购买数据集 dummies函数获取数值</vt:lpstr>
      <vt:lpstr>题目100：衣服购买数据集 批量转换字段的数据类型</vt:lpstr>
      <vt:lpstr>题目099：衣服购买数据集 使用字典构造DataFrame</vt:lpstr>
      <vt:lpstr>题目098：保险费用数据集 分离特征数据和标签数据</vt:lpstr>
      <vt:lpstr>题目097：保险费用数据集 相关性矩阵的筛选排序</vt:lpstr>
      <vt:lpstr>题目096：保险费用数据集 计算查看字段之间相关性</vt:lpstr>
      <vt:lpstr>题目095：保险费用数据集 将类别字段转换成01编码</vt:lpstr>
      <vt:lpstr>题目094：保险费用数据集 统计数据列的缺失值个数</vt:lpstr>
      <vt:lpstr>题目093：保险费用数据集 统计数值列的均值和方差</vt:lpstr>
      <vt:lpstr>题目092：保险费用数据集 查看数值数据列的分布</vt:lpstr>
      <vt:lpstr>题目091：保险费用数据集 查看类别数据列的分布</vt:lpstr>
      <vt:lpstr>题目090：保险费用数据集 分离类别和数值数据</vt:lpstr>
      <vt:lpstr>题目089：保险费用数据集 筛选出数字类型的列名</vt:lpstr>
      <vt:lpstr>题目088：保险费用数据集 转换数据列到cat类型</vt:lpstr>
      <vt:lpstr>题目087：保险费用数据集 筛选打印object类型的列</vt:lpstr>
      <vt:lpstr>题目086：保险费用数据集 删除重复的数据行</vt:lpstr>
      <vt:lpstr>题目085：保险费用数据集 检测是否有重复数据行</vt:lpstr>
      <vt:lpstr>题目084：保险费用数据集 加载并查看数据信息</vt:lpstr>
      <vt:lpstr>题目083：伦敦共享单车数据集 查询周末数据并存入csv</vt:lpstr>
      <vt:lpstr>题目082：伦敦共享单车数据集 查询周末数据并实现复制</vt:lpstr>
      <vt:lpstr>题目081：伦敦共享单车数据集 按风速和湿度筛选数据</vt:lpstr>
      <vt:lpstr>题目080：伦敦共享单车数据集 周末每小时分享次数统计</vt:lpstr>
      <vt:lpstr>题目079：伦敦共享单车数据集 计算每小时分享次数平均值</vt:lpstr>
      <vt:lpstr>题目078：伦敦共享单车数据集 计算每个月的湿度百分比</vt:lpstr>
      <vt:lpstr>题目077：伦敦共享单车数据集 给数据集添加“月份”列</vt:lpstr>
      <vt:lpstr>题目076：伦敦共享单车数据集 给数据集添加“小时”列</vt:lpstr>
      <vt:lpstr>题目075：伦敦共享单车数据集 修改时间戳字段为时间类型</vt:lpstr>
      <vt:lpstr>题目074：伦敦共享单车数据集 查看数据的前5行和后5行</vt:lpstr>
      <vt:lpstr>题目073：伦敦共享单车数据集 加载CSV数据集查看信息</vt:lpstr>
      <vt:lpstr>题目072：二手汽车数据集 将数据处理后存入csv</vt:lpstr>
      <vt:lpstr>题目071：二手汽车数据集 自动挡手动挡的数字映射</vt:lpstr>
      <vt:lpstr>题目070：二手汽车数据集 统计每年份的二手车数量</vt:lpstr>
      <vt:lpstr>题目069：二手汽车数据集 马力字段的处理与分布</vt:lpstr>
      <vt:lpstr>题目068：二手汽车数据集 排量字段的处理与分布</vt:lpstr>
      <vt:lpstr>题目067：二手汽车数据集 查看过户次数字段的分布</vt:lpstr>
      <vt:lpstr>题目066：二手汽车数据集 将所有的列名改成小写</vt:lpstr>
      <vt:lpstr>题目065：二手汽车数据集 移除所有包含缺失值的行</vt:lpstr>
      <vt:lpstr>题目064：二手汽车数据集 统计并打印字段缺失值</vt:lpstr>
      <vt:lpstr>题目063：二手汽车数据集 删除数据列并打印结果</vt:lpstr>
      <vt:lpstr>题目062：二手汽车数据集 获取并打印标题字段列</vt:lpstr>
      <vt:lpstr>题目061：二手汽车数据集 数据介绍和Pandas加载</vt:lpstr>
      <vt:lpstr>题目060：删除DataFrame指定的数据列</vt:lpstr>
      <vt:lpstr>题目059：修改DataFrame数据列的前后顺序</vt:lpstr>
      <vt:lpstr>题目058：使用数字填充DataFrame缺失值</vt:lpstr>
      <vt:lpstr>题目057：统计DF每个数据列的缺失值</vt:lpstr>
      <vt:lpstr>题目056：移除DF空行后重新设置索引列</vt:lpstr>
      <vt:lpstr>题目055：移除DataFrame中数据值为空的行</vt:lpstr>
      <vt:lpstr>题目054：指定单元格设置DataFrame的值</vt:lpstr>
      <vt:lpstr>题目053：怎样for循环遍历DataFrame</vt:lpstr>
      <vt:lpstr>题目052：多条件组合筛选DataFrame</vt:lpstr>
      <vt:lpstr>题目051：按列名筛选DF使用.loc方法进行</vt:lpstr>
      <vt:lpstr>题目050：将DF前几行转换成Html格式</vt:lpstr>
      <vt:lpstr>题目049：将DF前几行转换成数据字典</vt:lpstr>
      <vt:lpstr>题目048：按条件筛选DF输出过滤后的结果</vt:lpstr>
      <vt:lpstr>题目047：计算DataFrame某一列数字中位数</vt:lpstr>
      <vt:lpstr>题目046：输出DataFrame数字的累积加和值</vt:lpstr>
      <vt:lpstr>题目045：输出DF最大和最小的5个数字</vt:lpstr>
      <vt:lpstr>题目044：根据现有列新增截断数值数据列</vt:lpstr>
      <vt:lpstr>题目043：根据现有列新增一个新的数据列</vt:lpstr>
      <vt:lpstr>题目042：使用多个条件复杂筛选DataFrame</vt:lpstr>
      <vt:lpstr>题目041：合并两个Series生成一个DataFrame</vt:lpstr>
      <vt:lpstr>题目040：从数据集中采样数据行</vt:lpstr>
      <vt:lpstr>题目039：查看字段相关性矩阵</vt:lpstr>
      <vt:lpstr>题目038：Churn字段的数据映射</vt:lpstr>
      <vt:lpstr>题目037：多维度查看月费字段统计</vt:lpstr>
      <vt:lpstr>题目036：churn字段的数据分布</vt:lpstr>
      <vt:lpstr>题目035：对cat类型字段数据统计</vt:lpstr>
      <vt:lpstr>题目034：将类别字段转换成cat类型</vt:lpstr>
      <vt:lpstr>题目033：正确设置数据列的类型</vt:lpstr>
      <vt:lpstr>题目032：统计每一列数据的缺失值</vt:lpstr>
      <vt:lpstr>题目031：加载电信客户流失数据集</vt:lpstr>
      <vt:lpstr>题目030：对数据列重命名</vt:lpstr>
      <vt:lpstr>题目029：删除不需要的数据列</vt:lpstr>
      <vt:lpstr>题目028：设置日期列为索引列</vt:lpstr>
      <vt:lpstr>题目027：筛选出部分数据列</vt:lpstr>
      <vt:lpstr>题目026：找出收盘价最低的数据行</vt:lpstr>
      <vt:lpstr>题目025：计算每年的平均收盘价</vt:lpstr>
      <vt:lpstr>题目024：给数据添加月份和年份</vt:lpstr>
      <vt:lpstr>题目023：更改索引列为普通数据列</vt:lpstr>
      <vt:lpstr>题目022：查看基本信息和数据统计</vt:lpstr>
      <vt:lpstr>题目021：加载股票CSV文件到df</vt:lpstr>
      <vt:lpstr>题目020：加载CSV文件到df</vt:lpstr>
      <vt:lpstr>题目019：df前N行存入CSV文件</vt:lpstr>
      <vt:lpstr>题目018：统计数据列的值出现次数</vt:lpstr>
      <vt:lpstr>题目017：查看df的信息和基本数据统计</vt:lpstr>
      <vt:lpstr>题目016：打印DataFrame的前后5行</vt:lpstr>
      <vt:lpstr>题目015：生成日期和随机分布DataFrame</vt:lpstr>
      <vt:lpstr>题目014：生成日期DataFrame</vt:lpstr>
      <vt:lpstr>题目013：生成一天中所有的小时</vt:lpstr>
      <vt:lpstr>题目012：生成一年的所有周一</vt:lpstr>
      <vt:lpstr>题目011：生成一个月份的所有天</vt:lpstr>
      <vt:lpstr>题目010：设置DataFrame的索引列</vt:lpstr>
      <vt:lpstr>题目009：创建一个DataFrame</vt:lpstr>
      <vt:lpstr>题目008：Series转换成DataFrame</vt:lpstr>
      <vt:lpstr>题目007：给Series添加元素</vt:lpstr>
      <vt:lpstr>题目006：转换Series的数据类型</vt:lpstr>
      <vt:lpstr>题目005：用Numpy创建Series</vt:lpstr>
      <vt:lpstr>题目004：将Series转换成DataFrame</vt:lpstr>
      <vt:lpstr>题目003：将Series转换成List </vt:lpstr>
      <vt:lpstr>题目002：使用Dict构造Series </vt:lpstr>
      <vt:lpstr>题目001：使用List构造Series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ant</dc:creator>
  <cp:lastModifiedBy>帅帅</cp:lastModifiedBy>
  <cp:revision>253</cp:revision>
  <dcterms:created xsi:type="dcterms:W3CDTF">2021-10-08T15:25:00Z</dcterms:created>
  <dcterms:modified xsi:type="dcterms:W3CDTF">2021-12-08T00:49:05Z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ICV">
    <vt:lpwstr>F16AD284EEB74433B7216D58E60A4040</vt:lpwstr>
  </property>
</Properties>
</file>

<file path=docProps/thumbnail.jpeg>
</file>